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5" r:id="rId6"/>
    <p:sldId id="283" r:id="rId7"/>
    <p:sldId id="281" r:id="rId8"/>
    <p:sldId id="274" r:id="rId9"/>
    <p:sldId id="260" r:id="rId10"/>
    <p:sldId id="288" r:id="rId11"/>
    <p:sldId id="261" r:id="rId12"/>
    <p:sldId id="262" r:id="rId13"/>
    <p:sldId id="280" r:id="rId14"/>
    <p:sldId id="284" r:id="rId15"/>
    <p:sldId id="285" r:id="rId16"/>
    <p:sldId id="291" r:id="rId17"/>
    <p:sldId id="290" r:id="rId18"/>
    <p:sldId id="287" r:id="rId19"/>
    <p:sldId id="278" r:id="rId20"/>
    <p:sldId id="272" r:id="rId21"/>
  </p:sldIdLst>
  <p:sldSz cx="12192000" cy="6858000"/>
  <p:notesSz cx="12192000" cy="6858000"/>
  <p:embeddedFontLst>
    <p:embeddedFont>
      <p:font typeface="Corbel" panose="020B05030202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ana Živankov" initials="DŽ" lastIdx="1" clrIdx="0">
    <p:extLst>
      <p:ext uri="{19B8F6BF-5375-455C-9EA6-DF929625EA0E}">
        <p15:presenceInfo xmlns:p15="http://schemas.microsoft.com/office/powerpoint/2012/main" userId="S-1-5-21-1487641033-1019195653-2548230883-246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444"/>
    <a:srgbClr val="19408D"/>
    <a:srgbClr val="CC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682C07-261A-4B26-B825-0EFDFC485F44}" v="1" dt="2024-01-24T13:10:46.78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14" autoAdjust="0"/>
  </p:normalViewPr>
  <p:slideViewPr>
    <p:cSldViewPr>
      <p:cViewPr varScale="1">
        <p:scale>
          <a:sx n="91" d="100"/>
          <a:sy n="91" d="100"/>
        </p:scale>
        <p:origin x="13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0523E-C322-4DD2-A92B-F8A24A9D15D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6DCBA-A306-4DEF-AF15-3EEFAFADC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8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7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133C4-933E-8405-1732-D14028E9B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F1599-2088-8F93-41F0-729980F23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736D5-6299-C97E-ABC0-2AA4EE316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F682B-4C6D-0D55-D606-F077A22A3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0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04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2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49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67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6568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4128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6004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12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903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88147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7690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50199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226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2980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4654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metnoibezbedno.gov.rs/" TargetMode="External"/><Relationship Id="rId2" Type="http://schemas.openxmlformats.org/officeDocument/2006/relationships/hyperlink" Target="mailto:bit@mit.gov.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52C33-36C0-4450-B7A1-20C1C07FC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14" y="1600200"/>
            <a:ext cx="7841571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id="{D0FCB2A6-5D91-3822-1210-866183F78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t="3333" r="4815"/>
          <a:stretch/>
        </p:blipFill>
        <p:spPr>
          <a:xfrm>
            <a:off x="464574" y="3505200"/>
            <a:ext cx="3673983" cy="2686022"/>
          </a:xfrm>
          <a:prstGeom prst="rect">
            <a:avLst/>
          </a:prstGeom>
        </p:spPr>
      </p:pic>
      <p:pic>
        <p:nvPicPr>
          <p:cNvPr id="5" name="Picture 4" descr="A group of young women looking at a screen&#10;&#10;Description automatically generated">
            <a:extLst>
              <a:ext uri="{FF2B5EF4-FFF2-40B4-BE49-F238E27FC236}">
                <a16:creationId xmlns:a16="http://schemas.microsoft.com/office/drawing/2014/main" id="{E90503D8-B9F6-4C7F-8DEA-39FB06BAE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4" t="4000"/>
          <a:stretch/>
        </p:blipFill>
        <p:spPr>
          <a:xfrm>
            <a:off x="464574" y="721413"/>
            <a:ext cx="3673983" cy="2631387"/>
          </a:xfrm>
          <a:prstGeom prst="rect">
            <a:avLst/>
          </a:prstGeom>
        </p:spPr>
      </p:pic>
      <p:pic>
        <p:nvPicPr>
          <p:cNvPr id="7" name="Picture 6" descr="A person standing at a podium&#10;&#10;Description automatically generated">
            <a:extLst>
              <a:ext uri="{FF2B5EF4-FFF2-40B4-BE49-F238E27FC236}">
                <a16:creationId xmlns:a16="http://schemas.microsoft.com/office/drawing/2014/main" id="{8380DEA7-18B2-1231-BD9B-DDE2D02D2B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8"/>
          <a:stretch/>
        </p:blipFill>
        <p:spPr>
          <a:xfrm>
            <a:off x="4249061" y="706665"/>
            <a:ext cx="3693877" cy="2631387"/>
          </a:xfrm>
          <a:prstGeom prst="rect">
            <a:avLst/>
          </a:prstGeom>
        </p:spPr>
      </p:pic>
      <p:pic>
        <p:nvPicPr>
          <p:cNvPr id="9" name="Picture 8" descr="A group of women standing in front of a table&#10;&#10;Description automatically generated">
            <a:extLst>
              <a:ext uri="{FF2B5EF4-FFF2-40B4-BE49-F238E27FC236}">
                <a16:creationId xmlns:a16="http://schemas.microsoft.com/office/drawing/2014/main" id="{56E0DD2B-A4D1-5DFE-D08B-BF18C69512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1" t="23281" r="22563" b="10467"/>
          <a:stretch/>
        </p:blipFill>
        <p:spPr>
          <a:xfrm>
            <a:off x="8053445" y="3505200"/>
            <a:ext cx="3557335" cy="2686022"/>
          </a:xfrm>
          <a:prstGeom prst="rect">
            <a:avLst/>
          </a:prstGeom>
        </p:spPr>
      </p:pic>
      <p:pic>
        <p:nvPicPr>
          <p:cNvPr id="11" name="Picture 10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15E405B7-23FF-114F-8CC0-C24F3F3264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20001" r="11590" b="10945"/>
          <a:stretch/>
        </p:blipFill>
        <p:spPr>
          <a:xfrm>
            <a:off x="4263735" y="3527323"/>
            <a:ext cx="3693877" cy="2671274"/>
          </a:xfrm>
          <a:prstGeom prst="rect">
            <a:avLst/>
          </a:prstGeom>
        </p:spPr>
      </p:pic>
      <p:pic>
        <p:nvPicPr>
          <p:cNvPr id="13" name="Picture 12" descr="A person standing in front of a group of children&#10;&#10;Description automatically generated">
            <a:extLst>
              <a:ext uri="{FF2B5EF4-FFF2-40B4-BE49-F238E27FC236}">
                <a16:creationId xmlns:a16="http://schemas.microsoft.com/office/drawing/2014/main" id="{E56B2FFA-D4B2-6FE1-5A29-6D53484EFF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7186" r="-962" b="10144"/>
          <a:stretch/>
        </p:blipFill>
        <p:spPr>
          <a:xfrm>
            <a:off x="8082790" y="679069"/>
            <a:ext cx="3557335" cy="26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1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8200" y="354750"/>
            <a:ext cx="28194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endParaRPr sz="3400" b="1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072" y="844627"/>
            <a:ext cx="11094727" cy="5664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8965">
              <a:lnSpc>
                <a:spcPct val="150000"/>
              </a:lnSpc>
              <a:spcBef>
                <a:spcPts val="100"/>
              </a:spcBef>
            </a:pP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Укупна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комуникација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регистрована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у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Националном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контакт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безбедност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остварена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путем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телефонских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позива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мeјлова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пријава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путем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сајта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друштвених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484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мрежа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2024. </a:t>
            </a:r>
            <a:r>
              <a:rPr sz="2000" b="1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износи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6144.</a:t>
            </a:r>
          </a:p>
          <a:p>
            <a:pPr marL="12700" marR="608965">
              <a:lnSpc>
                <a:spcPct val="150000"/>
              </a:lnSpc>
              <a:spcBef>
                <a:spcPts val="100"/>
              </a:spcBef>
            </a:pPr>
            <a:endParaRPr lang="sr-Cyrl-RS"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812800" lvl="1" indent="-342900"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Укупно</a:t>
            </a:r>
            <a:r>
              <a:rPr sz="2000" spc="-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креираних</a:t>
            </a:r>
            <a:r>
              <a:rPr sz="2000" spc="-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15" dirty="0">
                <a:solidFill>
                  <a:srgbClr val="4B4444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1007</a:t>
            </a: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812800" lvl="1" indent="-342900">
              <a:spcBef>
                <a:spcPts val="120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саветодавне</a:t>
            </a:r>
            <a:r>
              <a:rPr sz="2000" spc="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природе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20" dirty="0">
                <a:solidFill>
                  <a:srgbClr val="4B4444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957</a:t>
            </a: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812800" lvl="1" indent="-342900">
              <a:spcBef>
                <a:spcPts val="120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Прослеђени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надлежним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институцијама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5" dirty="0">
                <a:solidFill>
                  <a:srgbClr val="4B4444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50</a:t>
            </a: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Највећи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број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креирани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Центру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заведени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под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категоријом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информисања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саветовања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едукације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 </a:t>
            </a:r>
            <a:r>
              <a:rPr lang="sr-Cyrl-RS"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Пријаве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које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оператери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484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Центра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решавају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без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упућивања</a:t>
            </a:r>
            <a:r>
              <a:rPr lang="sr-Cyrl-RS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институцијама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најчешће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се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односе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lang="sr-Cyrl-RS"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:  пружање техничке подршке, родитељски надзор, пријаву лажних или </a:t>
            </a:r>
            <a:r>
              <a:rPr lang="sr-Cyrl-RS"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хакованих</a:t>
            </a:r>
            <a:r>
              <a:rPr lang="sr-Cyrl-RS"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налога, као и пружање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савет</a:t>
            </a:r>
            <a:r>
              <a:rPr lang="sr-Cyrl-RS"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пунолетним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грађанима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sz="2000" spc="-1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начин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да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поступе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уколико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мета</a:t>
            </a:r>
            <a:r>
              <a:rPr sz="2000" spc="-1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интернет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насиља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8850" y="638270"/>
            <a:ext cx="4094299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Упућени</a:t>
            </a:r>
            <a:r>
              <a:rPr sz="3400" b="1" spc="-8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endParaRPr sz="3400" b="1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202774"/>
            <a:ext cx="11125200" cy="4112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Поред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заведени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под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категоријом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информисања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у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формирају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и 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упућују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надлежним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институцијама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 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20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2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4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упућен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50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а:</a:t>
            </a:r>
            <a:b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812800" lvl="1" indent="-342900">
              <a:lnSpc>
                <a:spcPct val="15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Тужилаштв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високотехнолошки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криминал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 </a:t>
            </a: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2</a:t>
            </a:r>
            <a:endParaRPr sz="2000" b="1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812800" lvl="1" indent="-342900">
              <a:lnSpc>
                <a:spcPct val="15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Министарств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унутрашњих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послова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 </a:t>
            </a: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48</a:t>
            </a:r>
            <a:b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sz="2000" b="1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2700" marR="238760">
              <a:lnSpc>
                <a:spcPct val="150000"/>
              </a:lnSpc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Највећи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број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упућених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представљају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пријаве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у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себи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садрже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кривична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дела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под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категоријама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врбовање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узнемиравање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и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дечија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порнографија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упућен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Министарству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унутрашњих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послова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  <a:endParaRPr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0600" y="263214"/>
            <a:ext cx="23622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Превенција</a:t>
            </a:r>
            <a:endParaRPr sz="3400" b="1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4600" y="1495029"/>
            <a:ext cx="10287000" cy="505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20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24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.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стручњаци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Националног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контакт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безбедност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b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 су одржали </a:t>
            </a: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1</a:t>
            </a: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40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презентациј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a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b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широм Србије, на којима је присуствовало:</a:t>
            </a:r>
            <a:endParaRPr lang="sr-Cyrl-RS" sz="2000" b="1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755650" marR="5080" lvl="1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7.109</a:t>
            </a: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деце  </a:t>
            </a:r>
          </a:p>
          <a:p>
            <a:pPr marL="755650" marR="5080" lvl="1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2.021</a:t>
            </a: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родитеља</a:t>
            </a:r>
          </a:p>
          <a:p>
            <a:pPr marL="755650" marR="5080" lvl="1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r-Latn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3</a:t>
            </a: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30</a:t>
            </a:r>
            <a: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наставника</a:t>
            </a:r>
          </a:p>
          <a:p>
            <a:pPr marL="755650" marR="5080" lvl="1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142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тренера</a:t>
            </a:r>
          </a:p>
          <a:p>
            <a:pPr marL="755650" marR="5080" lvl="1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133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библиотекара</a:t>
            </a:r>
          </a:p>
          <a:p>
            <a:pPr marL="469900" marR="5080" lvl="1">
              <a:spcBef>
                <a:spcPts val="100"/>
              </a:spcBef>
            </a:pPr>
            <a:br>
              <a:rPr lang="sr-Cyrl-RS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br>
              <a:rPr lang="sr-Cyrl-RS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br>
              <a:rPr lang="sr-Latn-RS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br>
              <a:rPr lang="sr-Latn-RS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5" name="Picture 4" descr="A group of people in a classroom raising their hands&#10;&#10;Description automatically generated">
            <a:extLst>
              <a:ext uri="{FF2B5EF4-FFF2-40B4-BE49-F238E27FC236}">
                <a16:creationId xmlns:a16="http://schemas.microsoft.com/office/drawing/2014/main" id="{A0790685-5D30-103A-6632-87C377C12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29" y="1496584"/>
            <a:ext cx="4896671" cy="36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06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BE74-7AF0-4949-1412-D7C673DCF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9631" y="167640"/>
            <a:ext cx="9875520" cy="1356360"/>
          </a:xfrm>
        </p:spPr>
        <p:txBody>
          <a:bodyPr>
            <a:normAutofit/>
          </a:bodyPr>
          <a:lstStyle/>
          <a:p>
            <a:r>
              <a:rPr lang="sr-Cyrl-R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Школе</a:t>
            </a:r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4DDD2-2CED-1CA9-A44E-DE9B2282B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11277600" cy="4038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и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средњих школа широм Републике Србије одржано је 80 презентација, којима је присуствовало </a:t>
            </a:r>
            <a:r>
              <a:rPr lang="sr-Cyrl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4.769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ученика и </a:t>
            </a:r>
            <a:r>
              <a:rPr lang="sr-Cyrl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1.134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родитеља.</a:t>
            </a:r>
          </a:p>
        </p:txBody>
      </p:sp>
      <p:pic>
        <p:nvPicPr>
          <p:cNvPr id="5" name="Picture 4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6CEBC0D8-3F9B-74E3-9CAB-4404A9D9D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5310"/>
          <a:stretch/>
        </p:blipFill>
        <p:spPr>
          <a:xfrm>
            <a:off x="4746557" y="2737945"/>
            <a:ext cx="2743200" cy="2713539"/>
          </a:xfrm>
          <a:prstGeom prst="rect">
            <a:avLst/>
          </a:prstGeom>
        </p:spPr>
      </p:pic>
      <p:pic>
        <p:nvPicPr>
          <p:cNvPr id="7" name="Picture 6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F4B53F3A-52BE-845B-551F-60B17DBB5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29" y="2737944"/>
            <a:ext cx="3627120" cy="2713539"/>
          </a:xfrm>
          <a:prstGeom prst="rect">
            <a:avLst/>
          </a:prstGeom>
        </p:spPr>
      </p:pic>
      <p:pic>
        <p:nvPicPr>
          <p:cNvPr id="9" name="Picture 8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8316674B-0DEB-7DA5-9B81-71E024583F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5" y="2743200"/>
            <a:ext cx="36322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5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886B1-0747-4D85-1D5E-AF95D2D4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00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r-Cyrl-R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Спортски кампови</a:t>
            </a:r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15110-56CF-5F60-B428-D6B8DD8D7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10972800" cy="4038600"/>
          </a:xfrm>
        </p:spPr>
        <p:txBody>
          <a:bodyPr>
            <a:noAutofit/>
          </a:bodyPr>
          <a:lstStyle/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Током летњег распуста, 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аставили смо успешну сарадњу са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спортским камповима.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  укупног броја реализованих презентација,  у спортским камповима је одржано </a:t>
            </a:r>
            <a:r>
              <a:rPr lang="en-US" sz="2000" b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41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којима је присуствовало </a:t>
            </a:r>
            <a:r>
              <a:rPr lang="en-US" sz="2000" b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2049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младих спортиста и </a:t>
            </a:r>
            <a:r>
              <a:rPr lang="en-US" sz="2000" b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142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тренера.</a:t>
            </a:r>
            <a:br>
              <a:rPr lang="sr-Latn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Презентације су одржане у:</a:t>
            </a:r>
            <a:b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r-Latn-R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Кошаркашком кампу клуба "Гро баскет" </a:t>
            </a:r>
          </a:p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Кошаркашком кампу клуба  </a:t>
            </a:r>
            <a:r>
              <a:rPr lang="sr-Latn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Церак" </a:t>
            </a:r>
          </a:p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Кошаркашком кампу клуба „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Беко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</a:p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sr-Latn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Кошаркашком кампу „Тео4“ </a:t>
            </a:r>
          </a:p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sr-Latn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Фудбалском кампу „ДЕКИ5“</a:t>
            </a:r>
          </a:p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sr-Latn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Кошаркашком кампу „Професор Александар Николић“</a:t>
            </a:r>
          </a:p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sr-Latn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Међународном атлетском кампу „Емир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Бекрић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</a:p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Одбојкашком кампу Вање Грбића </a:t>
            </a:r>
          </a:p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kumimoji="0" lang="sr-Cyrl-RS" sz="2000" b="0" i="0" u="none" strike="noStrike" kern="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Кошаркашком кампу Кошаркашке академије Жељко Ребрача</a:t>
            </a:r>
            <a:br>
              <a:rPr lang="sr-Cyrl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sr-Cyrl-R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B4444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oup of people in a room with a projector screen&#10;&#10;Description automatically generated">
            <a:extLst>
              <a:ext uri="{FF2B5EF4-FFF2-40B4-BE49-F238E27FC236}">
                <a16:creationId xmlns:a16="http://schemas.microsoft.com/office/drawing/2014/main" id="{2BD50233-0D6B-E66A-885F-BB7B4E372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" t="16819" r="-974" b="-2102"/>
          <a:stretch/>
        </p:blipFill>
        <p:spPr>
          <a:xfrm>
            <a:off x="7620000" y="2971800"/>
            <a:ext cx="4038600" cy="34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6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on the floor in front of a person standing in front of a screen&#10;&#10;Description automatically generated">
            <a:extLst>
              <a:ext uri="{FF2B5EF4-FFF2-40B4-BE49-F238E27FC236}">
                <a16:creationId xmlns:a16="http://schemas.microsoft.com/office/drawing/2014/main" id="{377ABB2B-2281-4474-5086-34ECA19E4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4234"/>
          <a:stretch/>
        </p:blipFill>
        <p:spPr>
          <a:xfrm>
            <a:off x="596121" y="580662"/>
            <a:ext cx="3339485" cy="2895600"/>
          </a:xfrm>
          <a:prstGeom prst="rect">
            <a:avLst/>
          </a:prstGeom>
        </p:spPr>
      </p:pic>
      <p:pic>
        <p:nvPicPr>
          <p:cNvPr id="5" name="Picture 4" descr="A person standing in front of a group of people in chairs&#10;&#10;Description automatically generated">
            <a:extLst>
              <a:ext uri="{FF2B5EF4-FFF2-40B4-BE49-F238E27FC236}">
                <a16:creationId xmlns:a16="http://schemas.microsoft.com/office/drawing/2014/main" id="{D64FE8BD-5FE0-E211-68B4-C6842B7F6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r="7749" b="4"/>
          <a:stretch/>
        </p:blipFill>
        <p:spPr>
          <a:xfrm>
            <a:off x="4295129" y="567524"/>
            <a:ext cx="3601741" cy="2861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6E97AE-91FA-A3E2-D035-0D1F2F620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394" y="597724"/>
            <a:ext cx="3339485" cy="2861476"/>
          </a:xfrm>
          <a:prstGeom prst="rect">
            <a:avLst/>
          </a:prstGeom>
        </p:spPr>
      </p:pic>
      <p:pic>
        <p:nvPicPr>
          <p:cNvPr id="7" name="Picture 6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73103513-CEA8-B33D-B7EF-315427E554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8" r="3" b="8720"/>
          <a:stretch/>
        </p:blipFill>
        <p:spPr>
          <a:xfrm>
            <a:off x="619769" y="3617076"/>
            <a:ext cx="3339485" cy="2905081"/>
          </a:xfrm>
          <a:prstGeom prst="rect">
            <a:avLst/>
          </a:prstGeom>
        </p:spPr>
      </p:pic>
      <p:pic>
        <p:nvPicPr>
          <p:cNvPr id="8" name="Picture 7" descr="A person standing in front of a group of children&#10;&#10;Description automatically generated">
            <a:extLst>
              <a:ext uri="{FF2B5EF4-FFF2-40B4-BE49-F238E27FC236}">
                <a16:creationId xmlns:a16="http://schemas.microsoft.com/office/drawing/2014/main" id="{A0B77F5A-C2D5-AA57-1F7D-1832C4B020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1" r="-1" b="6212"/>
          <a:stretch/>
        </p:blipFill>
        <p:spPr>
          <a:xfrm>
            <a:off x="4295794" y="3617076"/>
            <a:ext cx="3601741" cy="2895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584034-D423-54E4-2769-3B4C943207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1372" y="3607604"/>
            <a:ext cx="3330273" cy="290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3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73DCB-F970-C57E-7EBB-4050FCA7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3048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r-Cyrl-R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 на интернету </a:t>
            </a:r>
            <a:br>
              <a:rPr lang="sr-Latn-R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библиотеке</a:t>
            </a: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D2330-D357-8969-3E3C-BB31A0341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198" y="1713881"/>
            <a:ext cx="5520002" cy="4038600"/>
          </a:xfrm>
        </p:spPr>
        <p:txBody>
          <a:bodyPr>
            <a:noAutofit/>
          </a:bodyPr>
          <a:lstStyle/>
          <a:p>
            <a:pPr marL="228600" marR="0" lvl="0" indent="-182880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2024. години је акредитован програм Министарства информисања и телекомуникација - „Безбедност на интернету и библиотеке“ у оквиру Конкурса за акредитацију програма сталног стручног усавршавања у библиотечко-информационој делатности за 2025. годину </a:t>
            </a:r>
          </a:p>
          <a:p>
            <a:pPr marL="228600" marR="0" lvl="0" indent="-182880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 је акредитован на годину дана, а циљ је унапређење компетенција библиотекара из области безбедности на интернету и коришћења информационо-комуникационих технологија. 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srgbClr val="4B444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182880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Одржано је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презентација за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133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библиотекара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4B4444"/>
              </a:solidFill>
            </a:endParaRPr>
          </a:p>
        </p:txBody>
      </p:sp>
      <p:pic>
        <p:nvPicPr>
          <p:cNvPr id="63" name="Picture 62" descr="A group of people in a room&#10;&#10;Description automatically generated">
            <a:extLst>
              <a:ext uri="{FF2B5EF4-FFF2-40B4-BE49-F238E27FC236}">
                <a16:creationId xmlns:a16="http://schemas.microsoft.com/office/drawing/2014/main" id="{392CE3CB-7B40-27A3-3A67-FD568EB57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3" r="4" b="2782"/>
          <a:stretch/>
        </p:blipFill>
        <p:spPr>
          <a:xfrm>
            <a:off x="978032" y="741495"/>
            <a:ext cx="2423385" cy="2541275"/>
          </a:xfrm>
          <a:prstGeom prst="rect">
            <a:avLst/>
          </a:prstGeom>
        </p:spPr>
      </p:pic>
      <p:pic>
        <p:nvPicPr>
          <p:cNvPr id="59" name="Picture 58" descr="A group of people sitting in front of a screen&#10;&#10;Description automatically generated">
            <a:extLst>
              <a:ext uri="{FF2B5EF4-FFF2-40B4-BE49-F238E27FC236}">
                <a16:creationId xmlns:a16="http://schemas.microsoft.com/office/drawing/2014/main" id="{4D7A3745-AB5B-853F-8425-86AB663965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317" r="-4" b="13030"/>
          <a:stretch/>
        </p:blipFill>
        <p:spPr>
          <a:xfrm>
            <a:off x="3468247" y="741496"/>
            <a:ext cx="2423385" cy="2541275"/>
          </a:xfrm>
          <a:prstGeom prst="rect">
            <a:avLst/>
          </a:prstGeom>
        </p:spPr>
      </p:pic>
      <p:pic>
        <p:nvPicPr>
          <p:cNvPr id="5" name="Picture 4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BA6D17FE-DF51-C994-8D78-23C2DBB3F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" t="8581" r="3398" b="50670"/>
          <a:stretch/>
        </p:blipFill>
        <p:spPr>
          <a:xfrm>
            <a:off x="914400" y="3329757"/>
            <a:ext cx="4973396" cy="27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1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8B7B0-7E52-B903-18C5-35DBC5B23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A8933-498E-4F04-B8F6-DC7C060AC5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67600" y="1066800"/>
            <a:ext cx="4058694" cy="537956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kumimoji="0" lang="sr-Cyrl-R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Сарадња са медијима</a:t>
            </a:r>
            <a:b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Поред редовних активности стручњаци Центра су дали низ изјава и интервјуа за медије: „РТС“, РТВ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Војводина“, РТ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„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Балкан“, 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ТВ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Курир“,                   ТВ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 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Хепи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“, T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К1“, ТВ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Нова“,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ТВ „Уна“, ТВ „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Коперникус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„Информер“, „Танјуг“,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„A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ло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“,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„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Вечерње н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овости“, „Политика“, „Данас“, портал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Бизлајф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“…</a:t>
            </a:r>
            <a:endParaRPr lang="en-US" sz="2000" dirty="0">
              <a:solidFill>
                <a:srgbClr val="4B4444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erson sitting at a desk&#10;&#10;Description automatically generated">
            <a:extLst>
              <a:ext uri="{FF2B5EF4-FFF2-40B4-BE49-F238E27FC236}">
                <a16:creationId xmlns:a16="http://schemas.microsoft.com/office/drawing/2014/main" id="{E32AF6BF-9A9B-6B62-D5A9-9F41F739B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4429644" cy="2438400"/>
          </a:xfrm>
          <a:prstGeom prst="rect">
            <a:avLst/>
          </a:prstGeom>
        </p:spPr>
      </p:pic>
      <p:pic>
        <p:nvPicPr>
          <p:cNvPr id="6" name="Picture 5" descr="A screenshot of a video&#10;&#10;Description automatically generated">
            <a:extLst>
              <a:ext uri="{FF2B5EF4-FFF2-40B4-BE49-F238E27FC236}">
                <a16:creationId xmlns:a16="http://schemas.microsoft.com/office/drawing/2014/main" id="{6036C79A-AC46-3366-C885-B80AC1A2B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05814"/>
            <a:ext cx="2590800" cy="2339482"/>
          </a:xfrm>
          <a:prstGeom prst="rect">
            <a:avLst/>
          </a:prstGeom>
        </p:spPr>
      </p:pic>
      <p:pic>
        <p:nvPicPr>
          <p:cNvPr id="9" name="Picture 8" descr="A screenshot of a website&#10;&#10;Description automatically generated">
            <a:extLst>
              <a:ext uri="{FF2B5EF4-FFF2-40B4-BE49-F238E27FC236}">
                <a16:creationId xmlns:a16="http://schemas.microsoft.com/office/drawing/2014/main" id="{CC3D9222-E208-9094-89E1-6DD7858248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r="-2473"/>
          <a:stretch/>
        </p:blipFill>
        <p:spPr>
          <a:xfrm>
            <a:off x="5054513" y="838200"/>
            <a:ext cx="2242818" cy="2426465"/>
          </a:xfrm>
          <a:prstGeom prst="rect">
            <a:avLst/>
          </a:prstGeom>
        </p:spPr>
      </p:pic>
      <p:pic>
        <p:nvPicPr>
          <p:cNvPr id="11" name="Picture 10" descr="A person and person on a news report&#10;&#10;Description automatically generated">
            <a:extLst>
              <a:ext uri="{FF2B5EF4-FFF2-40B4-BE49-F238E27FC236}">
                <a16:creationId xmlns:a16="http://schemas.microsoft.com/office/drawing/2014/main" id="{96270B12-8B5C-15FE-7EC2-8DB1D006BF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38" y="3405814"/>
            <a:ext cx="4058694" cy="22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08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9D1A5AB-BA28-41FE-8B65-31EBF2C1CC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1809" y="444953"/>
            <a:ext cx="4702986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sr-Cyrl-R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 материјал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54446E-DB45-4D2D-80AF-75669D575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09" y="2689396"/>
            <a:ext cx="1046078" cy="2009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7BBC04-5A3F-45E2-BBC6-1C1C2EDE9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6" y="3029216"/>
            <a:ext cx="1562381" cy="1263690"/>
          </a:xfrm>
          <a:prstGeom prst="rect">
            <a:avLst/>
          </a:prstGeom>
        </p:spPr>
      </p:pic>
      <p:pic>
        <p:nvPicPr>
          <p:cNvPr id="31" name="Picture 30" descr="A group of papers with cartoon characters&#10;&#10;Description automatically generated">
            <a:extLst>
              <a:ext uri="{FF2B5EF4-FFF2-40B4-BE49-F238E27FC236}">
                <a16:creationId xmlns:a16="http://schemas.microsoft.com/office/drawing/2014/main" id="{BC816682-9387-1F8D-D6ED-E4EA240DA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t="17628" r="20034" b="41111"/>
          <a:stretch/>
        </p:blipFill>
        <p:spPr>
          <a:xfrm rot="219444">
            <a:off x="7736727" y="3296711"/>
            <a:ext cx="3963056" cy="2992981"/>
          </a:xfrm>
          <a:prstGeom prst="rect">
            <a:avLst/>
          </a:prstGeom>
        </p:spPr>
      </p:pic>
      <p:pic>
        <p:nvPicPr>
          <p:cNvPr id="41" name="Picture 40" descr="Several pens with writing marks&#10;&#10;Description automatically generated with medium confidence">
            <a:extLst>
              <a:ext uri="{FF2B5EF4-FFF2-40B4-BE49-F238E27FC236}">
                <a16:creationId xmlns:a16="http://schemas.microsoft.com/office/drawing/2014/main" id="{2E9A4A4B-2D5F-FD3E-4EEB-836FA03DD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r="4839" b="17713"/>
          <a:stretch/>
        </p:blipFill>
        <p:spPr>
          <a:xfrm>
            <a:off x="4508966" y="3177946"/>
            <a:ext cx="2888672" cy="1756019"/>
          </a:xfrm>
          <a:prstGeom prst="rect">
            <a:avLst/>
          </a:prstGeom>
        </p:spPr>
      </p:pic>
      <p:pic>
        <p:nvPicPr>
          <p:cNvPr id="51" name="Picture 50" descr="Several different colored water bottles&#10;&#10;Description automatically generated">
            <a:extLst>
              <a:ext uri="{FF2B5EF4-FFF2-40B4-BE49-F238E27FC236}">
                <a16:creationId xmlns:a16="http://schemas.microsoft.com/office/drawing/2014/main" id="{45BF31A0-1C4C-96BE-7081-47EE43A923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18616" r="10633"/>
          <a:stretch/>
        </p:blipFill>
        <p:spPr>
          <a:xfrm>
            <a:off x="4143222" y="1312210"/>
            <a:ext cx="3429867" cy="1861146"/>
          </a:xfrm>
          <a:prstGeom prst="rect">
            <a:avLst/>
          </a:prstGeom>
        </p:spPr>
      </p:pic>
      <p:pic>
        <p:nvPicPr>
          <p:cNvPr id="57" name="Picture 56" descr="A white container with round white lid&#10;&#10;Description automatically generated">
            <a:extLst>
              <a:ext uri="{FF2B5EF4-FFF2-40B4-BE49-F238E27FC236}">
                <a16:creationId xmlns:a16="http://schemas.microsoft.com/office/drawing/2014/main" id="{AF08A280-C6B2-F1AA-50C0-22AF483994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2" b="443"/>
          <a:stretch/>
        </p:blipFill>
        <p:spPr>
          <a:xfrm>
            <a:off x="8686800" y="499519"/>
            <a:ext cx="2426867" cy="2558287"/>
          </a:xfrm>
          <a:prstGeom prst="rect">
            <a:avLst/>
          </a:prstGeom>
        </p:spPr>
      </p:pic>
      <p:pic>
        <p:nvPicPr>
          <p:cNvPr id="59" name="Picture 58" descr="A group of children wearing different colored shirts&#10;&#10;Description automatically generated">
            <a:extLst>
              <a:ext uri="{FF2B5EF4-FFF2-40B4-BE49-F238E27FC236}">
                <a16:creationId xmlns:a16="http://schemas.microsoft.com/office/drawing/2014/main" id="{07BD237F-88A9-3E37-1B9F-9359E0815B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t="24015" r="53322" b="30650"/>
          <a:stretch/>
        </p:blipFill>
        <p:spPr>
          <a:xfrm>
            <a:off x="405409" y="292640"/>
            <a:ext cx="2888672" cy="2339873"/>
          </a:xfrm>
          <a:prstGeom prst="rect">
            <a:avLst/>
          </a:prstGeom>
        </p:spPr>
      </p:pic>
      <p:pic>
        <p:nvPicPr>
          <p:cNvPr id="61" name="Picture 60" descr="A red bag with white text&#10;&#10;Description automatically generated">
            <a:extLst>
              <a:ext uri="{FF2B5EF4-FFF2-40B4-BE49-F238E27FC236}">
                <a16:creationId xmlns:a16="http://schemas.microsoft.com/office/drawing/2014/main" id="{219274AF-7E94-1CC7-4723-28240E070D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4"/>
          <a:stretch/>
        </p:blipFill>
        <p:spPr>
          <a:xfrm>
            <a:off x="762000" y="4999373"/>
            <a:ext cx="7048500" cy="126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0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4211" y="792778"/>
            <a:ext cx="977265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8890" algn="r">
              <a:lnSpc>
                <a:spcPct val="100000"/>
              </a:lnSpc>
              <a:spcBef>
                <a:spcPts val="100"/>
              </a:spcBef>
            </a:pPr>
            <a:r>
              <a:rPr sz="3400" b="1" spc="-10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Извештај</a:t>
            </a:r>
            <a:r>
              <a:rPr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раду</a:t>
            </a:r>
            <a:r>
              <a:rPr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10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Националног</a:t>
            </a:r>
            <a:r>
              <a:rPr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r>
              <a:rPr sz="3400" b="1" spc="-3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sz="3400" b="1" spc="-2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r-Cyrl-RS" sz="3400" b="1" spc="-2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3400" b="1" spc="-3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</a:t>
            </a:r>
            <a:r>
              <a:rPr sz="34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10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деце</a:t>
            </a:r>
            <a:r>
              <a:rPr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885" dirty="0">
                <a:solidFill>
                  <a:srgbClr val="001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400" b="1" spc="-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</a:t>
            </a:r>
            <a:r>
              <a:rPr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3400" b="1" spc="-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r-Latn-RS"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годину</a:t>
            </a:r>
            <a:endParaRPr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A80839A8-CDEB-F18D-AE00-20658E06E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72" y="2743200"/>
            <a:ext cx="4166728" cy="27845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B2AC3C-D73D-44DC-82DA-CEFF955B4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99250"/>
            <a:ext cx="6553200" cy="485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5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092" y="301824"/>
            <a:ext cx="10867708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66870" marR="5080" indent="-4154804">
              <a:lnSpc>
                <a:spcPct val="100000"/>
              </a:lnSpc>
              <a:spcBef>
                <a:spcPts val="100"/>
              </a:spcBef>
            </a:pPr>
            <a:r>
              <a:rPr sz="3400" b="1" spc="-10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</a:t>
            </a:r>
            <a:r>
              <a:rPr sz="3400" b="1" spc="3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центaр</a:t>
            </a:r>
            <a:r>
              <a:rPr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34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</a:t>
            </a:r>
            <a:r>
              <a:rPr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10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деце</a:t>
            </a:r>
            <a:r>
              <a:rPr sz="34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Latn-R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</a:t>
            </a:r>
            <a:endParaRPr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94" y="1712098"/>
            <a:ext cx="10457815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Национални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контакт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центар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безбедност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почео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радом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b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27. </a:t>
            </a:r>
            <a:r>
              <a:rPr sz="2000" spc="-58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фебруара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2017.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представља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јединствено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место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пружање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савета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о 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паметном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безбедном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коришћењу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као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прослеђивање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пријава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о 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штетном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непримереном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или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нелегалном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садржају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понашању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Комуникација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Центром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успоставља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путем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endParaRPr lang="sr-Latn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812800" lvl="1" indent="-342900">
              <a:buClr>
                <a:srgbClr val="345D7E"/>
              </a:buClr>
              <a:buSzPct val="10208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бесплатне телефонске линије </a:t>
            </a:r>
            <a:r>
              <a:rPr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19833</a:t>
            </a:r>
            <a:r>
              <a:rPr lang="sr-Cyrl-RS"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</a:p>
          <a:p>
            <a:pPr marL="812800" lvl="1" indent="-342900">
              <a:buClr>
                <a:srgbClr val="345D7E"/>
              </a:buClr>
              <a:buSzPct val="10208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2000" dirty="0">
                <a:solidFill>
                  <a:srgbClr val="4B4444"/>
                </a:solidFill>
                <a:latin typeface="Times New Roman"/>
                <a:cs typeface="Times New Roman"/>
              </a:rPr>
              <a:t>имејл адресе: </a:t>
            </a:r>
            <a:r>
              <a:rPr lang="ru-RU" sz="2000" dirty="0">
                <a:solidFill>
                  <a:srgbClr val="0070C0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bit@mit.gov.rs</a:t>
            </a:r>
            <a:r>
              <a:rPr lang="ru-RU" sz="2000" dirty="0">
                <a:solidFill>
                  <a:srgbClr val="0070C0"/>
                </a:solidFill>
                <a:latin typeface="Times New Roman"/>
                <a:cs typeface="Times New Roman"/>
              </a:rPr>
              <a:t>    </a:t>
            </a:r>
          </a:p>
          <a:p>
            <a:pPr marL="812800" lvl="1" indent="-342900">
              <a:buClr>
                <a:srgbClr val="345D7E"/>
              </a:buClr>
              <a:buSzPct val="10208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2000" dirty="0">
                <a:solidFill>
                  <a:srgbClr val="4B4444"/>
                </a:solidFill>
                <a:latin typeface="Times New Roman"/>
                <a:cs typeface="Times New Roman"/>
              </a:rPr>
              <a:t>онлајн обрасца на сајту</a:t>
            </a:r>
            <a:r>
              <a:rPr lang="sr-Latn-RS" sz="2000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lang="ru-RU" sz="2000" dirty="0">
                <a:solidFill>
                  <a:srgbClr val="4B4444"/>
                </a:solidFill>
                <a:latin typeface="Times New Roman"/>
                <a:cs typeface="Times New Roman"/>
              </a:rPr>
              <a:t>  </a:t>
            </a:r>
            <a:r>
              <a:rPr sz="2000" spc="-5" dirty="0">
                <a:solidFill>
                  <a:srgbClr val="0070C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www.pametnoibezbedno.gov.rs</a:t>
            </a: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193800" lvl="1" indent="-723900">
              <a:buClr>
                <a:srgbClr val="345D7E"/>
              </a:buClr>
              <a:buSzPct val="102083"/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PAMETNO&amp;BEZBEDNO</a:t>
            </a: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193800" lvl="1" indent="-723900">
              <a:buClr>
                <a:srgbClr val="345D7E"/>
              </a:buClr>
              <a:buSzPct val="102083"/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@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pametnoibezbedno</a:t>
            </a:r>
            <a:endParaRPr lang="en-US"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193800" lvl="1" indent="-723900">
              <a:buClr>
                <a:srgbClr val="345D7E"/>
              </a:buClr>
              <a:buSzPct val="102083"/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@</a:t>
            </a:r>
            <a:r>
              <a:rPr lang="sr-Latn-RS"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pametnoibezbedno</a:t>
            </a:r>
            <a:endParaRPr lang="sr-Latn-RS" sz="2000" dirty="0">
              <a:solidFill>
                <a:srgbClr val="4B4444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82761" y="4754747"/>
            <a:ext cx="444257" cy="708519"/>
            <a:chOff x="914400" y="5486403"/>
            <a:chExt cx="495300" cy="8318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5200" y="5956294"/>
              <a:ext cx="374147" cy="3617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00" y="5486403"/>
              <a:ext cx="494784" cy="47505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8668EAA-98F4-4553-B879-9427C9C807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10" y="5463266"/>
            <a:ext cx="270160" cy="2530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78778"/>
            <a:ext cx="1066800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663" marR="5080" indent="11113" algn="ctr">
              <a:lnSpc>
                <a:spcPct val="100000"/>
              </a:lnSpc>
              <a:spcBef>
                <a:spcPts val="100"/>
              </a:spcBef>
            </a:pPr>
            <a:r>
              <a:rPr lang="sr-Cyrl-R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Редовне а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ктивности</a:t>
            </a:r>
            <a:r>
              <a:rPr lang="en-U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Националног</a:t>
            </a:r>
            <a:r>
              <a:rPr lang="en-U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r>
              <a:rPr lang="en-U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lang="en-U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r-Cyrl-R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деце</a:t>
            </a:r>
            <a:r>
              <a:rPr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685" dirty="0">
                <a:solidFill>
                  <a:srgbClr val="001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</a:t>
            </a:r>
            <a:r>
              <a:rPr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 20</a:t>
            </a:r>
            <a:r>
              <a:rPr lang="sr-Cyrl-RS"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endParaRPr sz="3400" b="1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300" y="2049931"/>
            <a:ext cx="11201400" cy="3767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42900">
              <a:spcBef>
                <a:spcPts val="100"/>
              </a:spcBef>
              <a:buSzPct val="1025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Реализација образовних програма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а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терену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(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презентације за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у,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родитељ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е, наставнике, библиотекаре и тренере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о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правилно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ј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употреби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а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опасностима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вребају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)</a:t>
            </a:r>
            <a:b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lang="sr-Cyrl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42900" marR="7620" indent="-342900">
              <a:buSzPct val="1025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Пружање саветодавне и техничке подршке грађанима, пријем пријава, с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арадња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надлежним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институцијама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органима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(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к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реирање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и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упућивање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контакт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484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особама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из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надлежних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институција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Центар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сарађује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)</a:t>
            </a:r>
            <a:b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lang="sr-Cyrl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42900" marR="7620" indent="-342900">
              <a:buSzPct val="1025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Сарадња са часописима за децу:</a:t>
            </a:r>
            <a:b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„</a:t>
            </a:r>
            <a:r>
              <a:rPr lang="sr-Cyrl-R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Јежурко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”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,</a:t>
            </a:r>
            <a: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„Moj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фазон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”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и „Невен“</a:t>
            </a:r>
            <a:br>
              <a:rPr lang="sr-Cyrl-RS" sz="24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lang="sr-Cyrl-RS" sz="24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0" algn="l"/>
              </a:tabLst>
            </a:pPr>
            <a:endParaRPr lang="sr-Cyrl-RS" sz="2000" dirty="0">
              <a:latin typeface="Times New Roman"/>
              <a:cs typeface="Times New Roman"/>
            </a:endParaRPr>
          </a:p>
        </p:txBody>
      </p:sp>
      <p:pic>
        <p:nvPicPr>
          <p:cNvPr id="5" name="Picture 4" descr="A yellow television with a clock on it&#10;&#10;Description automatically generated">
            <a:extLst>
              <a:ext uri="{FF2B5EF4-FFF2-40B4-BE49-F238E27FC236}">
                <a16:creationId xmlns:a16="http://schemas.microsoft.com/office/drawing/2014/main" id="{859AC487-19B9-24EE-A1AD-31C4F9B33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152" y="4096362"/>
            <a:ext cx="1636923" cy="2351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11" name="Picture 10" descr="A book cover with a map of the world&#10;&#10;Description automatically generated">
            <a:extLst>
              <a:ext uri="{FF2B5EF4-FFF2-40B4-BE49-F238E27FC236}">
                <a16:creationId xmlns:a16="http://schemas.microsoft.com/office/drawing/2014/main" id="{AEEECEFA-8C0E-1DEB-8400-BF8A84096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9" y="3976338"/>
            <a:ext cx="1832245" cy="2591763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</p:pic>
      <p:pic>
        <p:nvPicPr>
          <p:cNvPr id="13" name="Picture 12" descr="A cover of a children's book&#10;&#10;Description automatically generated">
            <a:extLst>
              <a:ext uri="{FF2B5EF4-FFF2-40B4-BE49-F238E27FC236}">
                <a16:creationId xmlns:a16="http://schemas.microsoft.com/office/drawing/2014/main" id="{4B933886-D01F-4E74-E94F-9CFB87E34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54" y="4165123"/>
            <a:ext cx="1600200" cy="2282952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987552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</a:t>
            </a:r>
            <a:endParaRPr sz="3400" b="1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6362A-A2BD-40DF-DF74-ECB71FD24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11582400" cy="4038600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УНИЦЕФ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УНДП</a:t>
            </a:r>
            <a:endParaRPr lang="sr-Cyrl-RS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Центар за несталу и злостављану децу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- Удружење Пријатељи деце Србије</a:t>
            </a:r>
          </a:p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Градска организација глувих Београда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- АСТРА    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</a:t>
            </a:r>
            <a:endParaRPr lang="sr-Cyrl-RS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Центар за права детета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 А1</a:t>
            </a:r>
          </a:p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Фондација за безбедност деце на интернету 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sr-Latn-RS" sz="2000" kern="1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Propulsion</a:t>
            </a:r>
            <a:endParaRPr lang="sr-Cyrl-RS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Црвени крст Србије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</a:t>
            </a:r>
            <a:endParaRPr lang="sr-Cyrl-RS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sr-Cyrl-RS" sz="2000" kern="10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Центар за интеграцију младих</a:t>
            </a:r>
            <a:endParaRPr lang="sr-Cyrl-RS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Савез слепих Србије</a:t>
            </a:r>
          </a:p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Фондација 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Ангелина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sr-Cyrl-RS" sz="2000" kern="100" dirty="0">
              <a:solidFill>
                <a:srgbClr val="4B4444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Мој Генијалац школа рачунарства и роботике Крушевац</a:t>
            </a:r>
            <a:endParaRPr lang="sr-Cyrl-RS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spc="-5" dirty="0">
              <a:solidFill>
                <a:srgbClr val="4B4444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360" y="457200"/>
            <a:ext cx="10972800" cy="7861126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/>
          <a:p>
            <a:pPr marL="12700" marR="53975">
              <a:spcBef>
                <a:spcPts val="100"/>
              </a:spcBef>
            </a:pPr>
            <a:br>
              <a:rPr lang="sr-Latn-RS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sr-Latn-RS" sz="2000" b="0" i="0" u="none" strike="noStrike" kern="1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2000" b="0" i="0" u="none" strike="noStrike" kern="100" cap="none" spc="0" normalizeH="0" baseline="0" noProof="0" dirty="0">
              <a:ln>
                <a:noFill/>
              </a:ln>
              <a:solidFill>
                <a:srgbClr val="4B4444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b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spcAft>
                <a:spcPts val="800"/>
              </a:spcAft>
              <a:tabLst>
                <a:tab pos="678815" algn="l"/>
              </a:tabLst>
            </a:pPr>
            <a:b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6771A-DD6F-FF08-7446-643C37C07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AA02CF0-CA11-809D-18E3-1E2CD19D8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600" y="563434"/>
            <a:ext cx="987552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sr-Cyrl-R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Споразуми о сарадњи</a:t>
            </a:r>
            <a:endParaRPr sz="3400" b="1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89098-162E-DC60-EE7D-1AC049A7E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9872871" cy="403860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buNone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2024. Министарство информисања и телекомуникација је потписало важне споразуме о сарадњи у области 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безбедности и заштити деце при коришћењу  информационо-комуникационих технологија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са: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Спортским савезом Србије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Библиотекарским друштвом Србије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Националном асоцијацијом канцеларија за младе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Радио-телевизијом Војводине и радио-телевизијом Србије</a:t>
            </a:r>
            <a:endParaRPr lang="en-US" sz="2000" b="1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1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CD44-E3D2-084A-D8A1-7287B9A1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9875520" cy="1356360"/>
          </a:xfrm>
        </p:spPr>
        <p:txBody>
          <a:bodyPr/>
          <a:lstStyle/>
          <a:p>
            <a:pPr algn="ctr"/>
            <a:r>
              <a:rPr kumimoji="0" lang="ru-RU" sz="2800" b="1" i="0" u="none" strike="noStrike" kern="1200" cap="none" spc="-5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Регионална сарадња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32BA1-6267-4AA8-21C9-EC9084B4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60"/>
            <a:ext cx="10363200" cy="3977640"/>
          </a:xfrm>
        </p:spPr>
        <p:txBody>
          <a:bodyPr>
            <a:normAutofit fontScale="92500" lnSpcReduction="10000"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sr-Cyrl-RS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са Републиком Српском</a:t>
            </a:r>
            <a:endParaRPr lang="sr-Latn-RS" b="1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buNone/>
            </a:pPr>
            <a:r>
              <a:rPr lang="ru-RU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Одржане су презентације за децу у оквиру атлетског кампа </a:t>
            </a:r>
            <a:r>
              <a:rPr lang="sr-Latn-RS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RS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Емир </a:t>
            </a:r>
            <a:r>
              <a:rPr lang="sr-Cyrl-RS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Бекрић</a:t>
            </a:r>
            <a:r>
              <a:rPr lang="sr-Latn-RS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r-Cyrl-RS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Бијељини</a:t>
            </a:r>
            <a:r>
              <a:rPr lang="ru-RU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циљу ширења знања о безбедном коришћењу интернета и заштити деце на интернету. У Бањој Луци спроведена је и обука за државне службенике Републике Српске. Ове активности су део заједничких напора Србије и Републике Српске у складу са Декларацијом Свесрпског сабора.</a:t>
            </a:r>
            <a:br>
              <a:rPr lang="ru-RU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buNone/>
            </a:pPr>
            <a:r>
              <a:rPr lang="ru-RU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са Црном Гором</a:t>
            </a:r>
            <a:endParaRPr lang="sr-Latn-RS" b="1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buNone/>
            </a:pPr>
            <a:r>
              <a:rPr lang="ru-RU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Одржана је обука за запослене у Секретаријату за културу, спорт, младе и социјално старање Општине Никшић. Ово је прва у низу активности у области заштите деце на интернету, које ће бити реализоване у 2025. </a:t>
            </a:r>
          </a:p>
          <a:p>
            <a:pPr marL="45720" indent="0">
              <a:buNone/>
            </a:pPr>
            <a:endParaRPr lang="ru-RU" sz="2000" b="1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sr-Cyrl-RS" sz="2000" b="1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8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457200"/>
            <a:ext cx="59436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663" marR="5080" indent="11113" algn="ctr">
              <a:lnSpc>
                <a:spcPct val="100000"/>
              </a:lnSpc>
              <a:spcBef>
                <a:spcPts val="100"/>
              </a:spcBef>
            </a:pPr>
            <a:r>
              <a:rPr lang="ru-RU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Интернационална  сарадња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DCFDC-BC9D-4454-BF7E-CD9E8D4A2418}"/>
              </a:ext>
            </a:extLst>
          </p:cNvPr>
          <p:cNvSpPr txBox="1"/>
          <p:nvPr/>
        </p:nvSpPr>
        <p:spPr>
          <a:xfrm>
            <a:off x="685800" y="1143000"/>
            <a:ext cx="10972800" cy="5617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2710" lvl="0" indent="-342900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Едукатори НКЦ-а су наставили успешну сарадњу са </a:t>
            </a:r>
            <a:r>
              <a:rPr lang="sr-Cyrl-RS" sz="2000" b="1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INSAFE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sz="2000" b="1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INHOPE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организацијама у програмима, пројектима и </a:t>
            </a:r>
            <a:r>
              <a:rPr lang="sr-Cyrl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вебинарима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намењеним </a:t>
            </a:r>
            <a:r>
              <a:rPr lang="sr-Cyrl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SICplus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чланицама. </a:t>
            </a:r>
            <a:b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RS" sz="20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92710" lvl="0" indent="-342900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Преко </a:t>
            </a:r>
            <a:r>
              <a:rPr lang="en-U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BIK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портала  Центри активно сарађују и размењују искуства и најбоље праксе. Сваке године НКЦ организује и обележава Дан безбедног интернета на основу </a:t>
            </a:r>
            <a:r>
              <a:rPr lang="en-US" sz="2000" b="1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BIK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иницијативе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RS" sz="2000" dirty="0">
              <a:solidFill>
                <a:srgbClr val="4B444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92710" lvl="0" indent="-342900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Координаторка Центра је учествовала у радионици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Latn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sr-Latn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transposition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Digital </a:t>
            </a:r>
            <a:r>
              <a:rPr lang="sr-Latn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(DSA)  in EU </a:t>
            </a:r>
            <a:r>
              <a:rPr lang="sr-Latn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организованој од стране </a:t>
            </a:r>
            <a:r>
              <a:rPr lang="sr-Cyrl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Таекс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одељења Европске комисије, у Бриселу.</a:t>
            </a:r>
          </a:p>
          <a:p>
            <a:pPr marR="92710" lvl="0"/>
            <a:endParaRPr lang="sr-Cyrl-RS" sz="20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92710" lvl="0" indent="-342900">
              <a:buFont typeface="Arial" panose="020B0604020202020204" pitchFamily="34" charset="0"/>
              <a:buChar char="•"/>
            </a:pP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Стручњаци НКЦ-а су учествовали  на :</a:t>
            </a:r>
            <a:b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21. састанку радне групе Савета за заштиту деце на интернету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организацији Међународне телекомуникационе уније.</a:t>
            </a:r>
            <a:b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sr-Latn-RS" sz="2000" i="1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Safer Internet Forum-</a:t>
            </a:r>
            <a:r>
              <a:rPr lang="sr-Cyrl-RS" sz="2000" i="1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годишњој међународној конференцији која се одржава у Бриселу, коју је организовала европска иницијатива „</a:t>
            </a:r>
            <a:r>
              <a:rPr lang="sr-Latn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Better internet for kids“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оквиру Европске комисије.</a:t>
            </a:r>
            <a:b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вебинару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Helping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children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young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people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develop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healthy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digital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habits</a:t>
            </a:r>
            <a:r>
              <a:rPr lang="sr-Cyrl-RS" sz="2000" i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",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који је организовала INHOPE организација.</a:t>
            </a:r>
          </a:p>
          <a:p>
            <a:pPr marL="342900" marR="9271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sr-Cyrl-RS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8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1836" y="381000"/>
            <a:ext cx="824832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Организација</a:t>
            </a:r>
            <a:r>
              <a:rPr sz="3400" b="1" spc="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34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учешће</a:t>
            </a:r>
            <a:r>
              <a:rPr sz="34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sr-Cyrl-RS"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у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догађајима</a:t>
            </a:r>
            <a:endParaRPr sz="34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00" y="1143000"/>
            <a:ext cx="11506200" cy="6553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Међународни</a:t>
            </a:r>
            <a:r>
              <a:rPr sz="2000" spc="-2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  <a:r>
              <a:rPr sz="2000" spc="-1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безбедног</a:t>
            </a:r>
            <a:r>
              <a:rPr sz="2000" spc="2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</a:t>
            </a:r>
            <a:r>
              <a:rPr sz="2000" spc="-1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Safer internet </a:t>
            </a:r>
            <a:r>
              <a:rPr lang="sr-Latn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sz="2000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на 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вебинарима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 +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(Safer Internet Centar) 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53. Сајам образовања и наставних средстава</a:t>
            </a: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Сајам спорта под слоганом „СПОРТ ЈЕ ЖИВОТ – ЖИВОТ ЈЕ СПОРТ“</a:t>
            </a:r>
            <a:endParaRPr lang="sr-Cyrl-RS" sz="20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Конференција „Безбедност деце у дигиталној епохи“ у организацији Фондације „Ангелина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ru-RU" sz="2000" dirty="0">
              <a:solidFill>
                <a:srgbClr val="4B444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ru-RU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Конференција „Сигурно сурфовање: Безбедна и одговорна употреба интернета код деце и младих“, организована од стране дневног листа „Ало“.</a:t>
            </a: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ru-RU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Конференција „Вукобратовићеви дани роботике“, организована од стране Дечијег иновационог центра и Електротехничког факултета у Београду</a:t>
            </a:r>
          </a:p>
          <a:p>
            <a:pPr marL="298450" indent="-28575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Обележавање десетогодишњице такмичења из математике „Мост математике“ које је </a:t>
            </a: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организовано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 стране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удружења “Млади математичар”</a:t>
            </a:r>
          </a:p>
          <a:p>
            <a:pPr marL="298450" indent="-28575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онференција „Сви смо важни“ ,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</a:t>
            </a:r>
            <a:r>
              <a:rPr lang="sr-Latn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низоване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 стране 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Националне асоцијације за подршку и борбу против насиља</a:t>
            </a:r>
            <a:endParaRPr lang="sr-Latn-RS" sz="2000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Међународни дан девојчица у ИКТ-у,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 у Народној скупштини</a:t>
            </a:r>
            <a:endParaRPr lang="sr-Latn-RS" sz="2000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Учешће на тренингу „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Training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Trainers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Cyber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Hygiene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који је организовала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ReSPA</a:t>
            </a:r>
            <a:endParaRPr lang="ru-RU" sz="2000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endParaRPr lang="sr-Cyrl-RS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buSzPct val="102500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endParaRPr lang="sr-Cyrl-RS" sz="20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42900"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endParaRPr lang="sr-Cyrl-RS" sz="1000" dirty="0">
              <a:solidFill>
                <a:srgbClr val="4B444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buSzPct val="102500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endParaRPr lang="sr-Cyrl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4794</TotalTime>
  <Words>1325</Words>
  <Application>Microsoft Office PowerPoint</Application>
  <PresentationFormat>Widescreen</PresentationFormat>
  <Paragraphs>107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Corbel</vt:lpstr>
      <vt:lpstr>Times New Roman</vt:lpstr>
      <vt:lpstr>Basis</vt:lpstr>
      <vt:lpstr>PowerPoint Presentation</vt:lpstr>
      <vt:lpstr>Извештај о раду Националног контакт центра  за безбедност деце  на интернету за 2024. годину</vt:lpstr>
      <vt:lpstr>Национални контакт центaр за безбедност деце нa интернету</vt:lpstr>
      <vt:lpstr>Редовне активности Националног контакт центра  за безбедност деце на  интернету у 2024. години</vt:lpstr>
      <vt:lpstr>Сарадња</vt:lpstr>
      <vt:lpstr>Споразуми о сарадњи</vt:lpstr>
      <vt:lpstr>Регионална сарадња</vt:lpstr>
      <vt:lpstr>Интернационална  сарадња</vt:lpstr>
      <vt:lpstr>PowerPoint Presentation</vt:lpstr>
      <vt:lpstr>PowerPoint Presentation</vt:lpstr>
      <vt:lpstr>Статистика</vt:lpstr>
      <vt:lpstr>Упућени предмети</vt:lpstr>
      <vt:lpstr>Превенција</vt:lpstr>
      <vt:lpstr>                                                    Школе</vt:lpstr>
      <vt:lpstr>Спортски кампови</vt:lpstr>
      <vt:lpstr>PowerPoint Presentation</vt:lpstr>
      <vt:lpstr>Безбедност на интернету  и библиотеке</vt:lpstr>
      <vt:lpstr>PowerPoint Presentation</vt:lpstr>
      <vt:lpstr>Рекламни материјал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Zamzar</dc:creator>
  <cp:lastModifiedBy>Olivera Pecić</cp:lastModifiedBy>
  <cp:revision>216</cp:revision>
  <dcterms:created xsi:type="dcterms:W3CDTF">2021-02-06T09:36:50Z</dcterms:created>
  <dcterms:modified xsi:type="dcterms:W3CDTF">2025-01-31T10:30:23Z</dcterms:modified>
</cp:coreProperties>
</file>